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svg"/><Relationship Id="rId4" Type="http://schemas.openxmlformats.org/officeDocument/2006/relationships/image" Target="../media/image-10-4.png"/><Relationship Id="rId5" Type="http://schemas.openxmlformats.org/officeDocument/2006/relationships/image" Target="../media/image-10-5.svg"/><Relationship Id="rId6" Type="http://schemas.openxmlformats.org/officeDocument/2006/relationships/image" Target="../media/image-10-6.png"/><Relationship Id="rId7" Type="http://schemas.openxmlformats.org/officeDocument/2006/relationships/image" Target="../media/image-10-7.svg"/><Relationship Id="rId8" Type="http://schemas.openxmlformats.org/officeDocument/2006/relationships/image" Target="../media/image-10-8.png"/><Relationship Id="rId9" Type="http://schemas.openxmlformats.org/officeDocument/2006/relationships/image" Target="../media/image-10-9.svg"/><Relationship Id="rId10" Type="http://schemas.openxmlformats.org/officeDocument/2006/relationships/slideLayout" Target="../slideLayouts/slideLayout11.xml"/><Relationship Id="rId11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svg"/><Relationship Id="rId4" Type="http://schemas.openxmlformats.org/officeDocument/2006/relationships/image" Target="../media/image-2-4.png"/><Relationship Id="rId5" Type="http://schemas.openxmlformats.org/officeDocument/2006/relationships/image" Target="../media/image-2-5.sv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svg"/><Relationship Id="rId6" Type="http://schemas.openxmlformats.org/officeDocument/2006/relationships/image" Target="../media/image-6-6.png"/><Relationship Id="rId7" Type="http://schemas.openxmlformats.org/officeDocument/2006/relationships/image" Target="../media/image-6-7.sv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image" Target="../media/image-7-8.png"/><Relationship Id="rId9" Type="http://schemas.openxmlformats.org/officeDocument/2006/relationships/image" Target="../media/image-7-9.svg"/><Relationship Id="rId10" Type="http://schemas.openxmlformats.org/officeDocument/2006/relationships/slideLayout" Target="../slideLayouts/slideLayout8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svg"/><Relationship Id="rId3" Type="http://schemas.openxmlformats.org/officeDocument/2006/relationships/image" Target="../media/image-8-3.png"/><Relationship Id="rId4" Type="http://schemas.openxmlformats.org/officeDocument/2006/relationships/image" Target="../media/image-8-4.svg"/><Relationship Id="rId5" Type="http://schemas.openxmlformats.org/officeDocument/2006/relationships/image" Target="../media/image-8-5.png"/><Relationship Id="rId6" Type="http://schemas.openxmlformats.org/officeDocument/2006/relationships/image" Target="../media/image-8-6.svg"/><Relationship Id="rId7" Type="http://schemas.openxmlformats.org/officeDocument/2006/relationships/image" Target="../media/image-8-7.png"/><Relationship Id="rId8" Type="http://schemas.openxmlformats.org/officeDocument/2006/relationships/image" Target="../media/image-8-8.sv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Recruitment Process Optimisation: Transforming Hiring for 2026 and Beyond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Building a competitive advantage through strategic talent acquisition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387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88306" y="2690336"/>
            <a:ext cx="11253788" cy="1019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Future Is Now: Your Recruitment Optimisation Playbook</a:t>
            </a:r>
            <a:endParaRPr lang="en-US" sz="3200" dirty="0"/>
          </a:p>
        </p:txBody>
      </p:sp>
      <p:sp>
        <p:nvSpPr>
          <p:cNvPr id="4" name="Shape 1"/>
          <p:cNvSpPr/>
          <p:nvPr/>
        </p:nvSpPr>
        <p:spPr>
          <a:xfrm>
            <a:off x="1932861" y="4293275"/>
            <a:ext cx="5323642" cy="162997"/>
          </a:xfrm>
          <a:prstGeom prst="roundRect">
            <a:avLst>
              <a:gd name="adj" fmla="val 4202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1688306" y="4130100"/>
            <a:ext cx="489228" cy="489228"/>
          </a:xfrm>
          <a:prstGeom prst="roundRect">
            <a:avLst>
              <a:gd name="adj" fmla="val 9345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0583" y="4252496"/>
            <a:ext cx="244554" cy="2445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851303" y="4736544"/>
            <a:ext cx="203870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Audit Today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851303" y="5061585"/>
            <a:ext cx="524232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 bottlenecks in your current process and measure baseline metrics</a:t>
            </a:r>
            <a:endParaRPr lang="en-US" sz="1250" dirty="0"/>
          </a:p>
        </p:txBody>
      </p:sp>
      <p:sp>
        <p:nvSpPr>
          <p:cNvPr id="9" name="Shape 5"/>
          <p:cNvSpPr/>
          <p:nvPr/>
        </p:nvSpPr>
        <p:spPr>
          <a:xfrm>
            <a:off x="7618333" y="4048720"/>
            <a:ext cx="5323642" cy="162997"/>
          </a:xfrm>
          <a:prstGeom prst="roundRect">
            <a:avLst>
              <a:gd name="adj" fmla="val 4202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373779" y="3885545"/>
            <a:ext cx="489228" cy="489228"/>
          </a:xfrm>
          <a:prstGeom prst="roundRect">
            <a:avLst>
              <a:gd name="adj" fmla="val 9345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96056" y="4007941"/>
            <a:ext cx="244554" cy="2445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36775" y="4491990"/>
            <a:ext cx="203870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Invest in AI</a:t>
            </a:r>
            <a:endParaRPr lang="en-US" sz="1600" dirty="0"/>
          </a:p>
        </p:txBody>
      </p:sp>
      <p:sp>
        <p:nvSpPr>
          <p:cNvPr id="13" name="Text 8"/>
          <p:cNvSpPr/>
          <p:nvPr/>
        </p:nvSpPr>
        <p:spPr>
          <a:xfrm>
            <a:off x="7536775" y="4817031"/>
            <a:ext cx="524232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Deploy AI-powered sourcing and screening tools to find and engage top talent faster</a:t>
            </a:r>
            <a:endParaRPr lang="en-US" sz="1250" dirty="0"/>
          </a:p>
        </p:txBody>
      </p:sp>
      <p:sp>
        <p:nvSpPr>
          <p:cNvPr id="14" name="Shape 9"/>
          <p:cNvSpPr/>
          <p:nvPr/>
        </p:nvSpPr>
        <p:spPr>
          <a:xfrm>
            <a:off x="1932861" y="6198037"/>
            <a:ext cx="5323642" cy="162997"/>
          </a:xfrm>
          <a:prstGeom prst="roundRect">
            <a:avLst>
              <a:gd name="adj" fmla="val 4202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1688306" y="6034861"/>
            <a:ext cx="489228" cy="489228"/>
          </a:xfrm>
          <a:prstGeom prst="roundRect">
            <a:avLst>
              <a:gd name="adj" fmla="val 9345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10583" y="6157258"/>
            <a:ext cx="244554" cy="2445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851303" y="6641306"/>
            <a:ext cx="2749748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Standardise &amp; Automate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1851303" y="6966347"/>
            <a:ext cx="524232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Implement structured interviews and automate routine tasks to improve quality and fairness</a:t>
            </a:r>
            <a:endParaRPr lang="en-US" sz="1250" dirty="0"/>
          </a:p>
        </p:txBody>
      </p:sp>
      <p:sp>
        <p:nvSpPr>
          <p:cNvPr id="19" name="Shape 13"/>
          <p:cNvSpPr/>
          <p:nvPr/>
        </p:nvSpPr>
        <p:spPr>
          <a:xfrm>
            <a:off x="7618333" y="5953482"/>
            <a:ext cx="5323642" cy="162997"/>
          </a:xfrm>
          <a:prstGeom prst="roundRect">
            <a:avLst>
              <a:gd name="adj" fmla="val 42026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373779" y="5790307"/>
            <a:ext cx="489228" cy="489228"/>
          </a:xfrm>
          <a:prstGeom prst="roundRect">
            <a:avLst>
              <a:gd name="adj" fmla="val 93453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6056" y="5912703"/>
            <a:ext cx="244554" cy="24455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36775" y="6396752"/>
            <a:ext cx="2254687" cy="2547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6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Refine Continuously</a:t>
            </a:r>
            <a:endParaRPr lang="en-US" sz="1600" dirty="0"/>
          </a:p>
        </p:txBody>
      </p:sp>
      <p:sp>
        <p:nvSpPr>
          <p:cNvPr id="23" name="Text 16"/>
          <p:cNvSpPr/>
          <p:nvPr/>
        </p:nvSpPr>
        <p:spPr>
          <a:xfrm>
            <a:off x="7536775" y="6721793"/>
            <a:ext cx="5242322" cy="448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 data-driven insights to scale your recruitment engine and win the war for talent in 2026 and beyond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743908" y="447794"/>
            <a:ext cx="1187053" cy="273487"/>
          </a:xfrm>
          <a:prstGeom prst="roundRect">
            <a:avLst>
              <a:gd name="adj" fmla="val 19840"/>
            </a:avLst>
          </a:prstGeom>
          <a:solidFill>
            <a:srgbClr val="DDEEE6"/>
          </a:solidFill>
          <a:ln/>
        </p:spPr>
      </p:sp>
      <p:sp>
        <p:nvSpPr>
          <p:cNvPr id="3" name="Text 1"/>
          <p:cNvSpPr/>
          <p:nvPr/>
        </p:nvSpPr>
        <p:spPr>
          <a:xfrm>
            <a:off x="1840706" y="496133"/>
            <a:ext cx="993458" cy="1768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350"/>
              </a:lnSpc>
              <a:buNone/>
            </a:pPr>
            <a:r>
              <a:rPr lang="en-US" sz="10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THE CHALLENGE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1743908" y="767239"/>
            <a:ext cx="11142583" cy="1009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Recruitment Crisis: Why Speed and Quality Are at Risk</a:t>
            </a:r>
            <a:endParaRPr lang="en-US" sz="31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908" y="2078117"/>
            <a:ext cx="7104817" cy="396537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250204" y="3729157"/>
            <a:ext cx="3643789" cy="6632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Slow, manual processes cause candidate drop-off and damage employer brand. Reactive "post-and-pray" hiring fails in today's competitive market.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1743908" y="6302097"/>
            <a:ext cx="5513784" cy="1479590"/>
          </a:xfrm>
          <a:prstGeom prst="roundRect">
            <a:avLst>
              <a:gd name="adj" fmla="val 458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1912977" y="6471166"/>
            <a:ext cx="484346" cy="484346"/>
          </a:xfrm>
          <a:prstGeom prst="roundRect">
            <a:avLst>
              <a:gd name="adj" fmla="val 18877178"/>
            </a:avLst>
          </a:prstGeom>
          <a:solidFill>
            <a:srgbClr val="224435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6089" y="6604278"/>
            <a:ext cx="218003" cy="2180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912977" y="7070407"/>
            <a:ext cx="2018586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44 Days Average</a:t>
            </a:r>
            <a:endParaRPr lang="en-US" sz="1550" dirty="0"/>
          </a:p>
        </p:txBody>
      </p:sp>
      <p:sp>
        <p:nvSpPr>
          <p:cNvPr id="11" name="Text 7"/>
          <p:cNvSpPr/>
          <p:nvPr/>
        </p:nvSpPr>
        <p:spPr>
          <a:xfrm>
            <a:off x="1912977" y="7391519"/>
            <a:ext cx="5175647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Time-to-fill costing top talent and productivity (SHRM, 2025)</a:t>
            </a:r>
            <a:endParaRPr lang="en-US" sz="1250" dirty="0"/>
          </a:p>
        </p:txBody>
      </p:sp>
      <p:sp>
        <p:nvSpPr>
          <p:cNvPr id="12" name="Shape 8"/>
          <p:cNvSpPr/>
          <p:nvPr/>
        </p:nvSpPr>
        <p:spPr>
          <a:xfrm>
            <a:off x="7372588" y="6302097"/>
            <a:ext cx="5513903" cy="1479590"/>
          </a:xfrm>
          <a:prstGeom prst="roundRect">
            <a:avLst>
              <a:gd name="adj" fmla="val 4584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3" name="Shape 9"/>
          <p:cNvSpPr/>
          <p:nvPr/>
        </p:nvSpPr>
        <p:spPr>
          <a:xfrm>
            <a:off x="7541657" y="6471166"/>
            <a:ext cx="484346" cy="484346"/>
          </a:xfrm>
          <a:prstGeom prst="roundRect">
            <a:avLst>
              <a:gd name="adj" fmla="val 18877178"/>
            </a:avLst>
          </a:prstGeom>
          <a:solidFill>
            <a:srgbClr val="224435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74769" y="6604278"/>
            <a:ext cx="218003" cy="21800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1657" y="7070407"/>
            <a:ext cx="2018586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69% Shortage</a:t>
            </a:r>
            <a:endParaRPr lang="en-US" sz="1550" dirty="0"/>
          </a:p>
        </p:txBody>
      </p:sp>
      <p:sp>
        <p:nvSpPr>
          <p:cNvPr id="16" name="Text 11"/>
          <p:cNvSpPr/>
          <p:nvPr/>
        </p:nvSpPr>
        <p:spPr>
          <a:xfrm>
            <a:off x="7541657" y="7391519"/>
            <a:ext cx="517576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2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Employers reporting talent shortages (GMAC, 2024)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098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Cost of Delay: What a Slow Hiring Process Really Means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69632"/>
            <a:ext cx="6379607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10</a:t>
            </a:r>
            <a:endParaRPr lang="en-US" sz="5850" dirty="0"/>
          </a:p>
        </p:txBody>
      </p:sp>
      <p:sp>
        <p:nvSpPr>
          <p:cNvPr id="4" name="Text 2"/>
          <p:cNvSpPr/>
          <p:nvPr/>
        </p:nvSpPr>
        <p:spPr>
          <a:xfrm>
            <a:off x="2565916" y="3801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Days on Market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91846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Top candidates accept offers elsewhere before slow hirers decide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456884" y="2769632"/>
            <a:ext cx="6379726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£1000s</a:t>
            </a:r>
            <a:endParaRPr lang="en-US" sz="5850" dirty="0"/>
          </a:p>
        </p:txBody>
      </p:sp>
      <p:sp>
        <p:nvSpPr>
          <p:cNvPr id="7" name="Text 5"/>
          <p:cNvSpPr/>
          <p:nvPr/>
        </p:nvSpPr>
        <p:spPr>
          <a:xfrm>
            <a:off x="9229130" y="38014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Daily Loss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291846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Each unfilled role costs thousands in lost productivity and revenue (SHRM)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9961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Brand Damage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793790" y="615172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Poor candidate experience leads to negative reviews on Glassdoor and LinkedIn, poisoning your talent pipeline for years.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36168" y="5272802"/>
            <a:ext cx="6571417" cy="2171700"/>
          </a:xfrm>
          <a:prstGeom prst="roundRect">
            <a:avLst>
              <a:gd name="adj" fmla="val 7520"/>
            </a:avLst>
          </a:prstGeom>
          <a:solidFill>
            <a:srgbClr val="224435"/>
          </a:solidFill>
          <a:ln/>
        </p:spPr>
      </p:sp>
      <p:sp>
        <p:nvSpPr>
          <p:cNvPr id="12" name="Text 10"/>
          <p:cNvSpPr/>
          <p:nvPr/>
        </p:nvSpPr>
        <p:spPr>
          <a:xfrm>
            <a:off x="7662982" y="5499616"/>
            <a:ext cx="369891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Competitive Reality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662982" y="6151721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Companies lose A-players to faster competitors due to inefficient workflows and lengthy decision-making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082189" y="1412081"/>
            <a:ext cx="808077" cy="292656"/>
          </a:xfrm>
          <a:prstGeom prst="roundRect">
            <a:avLst>
              <a:gd name="adj" fmla="val 19545"/>
            </a:avLst>
          </a:prstGeom>
          <a:solidFill>
            <a:srgbClr val="DDEEE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4225" y="1490305"/>
            <a:ext cx="136088" cy="1360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88298" y="1463040"/>
            <a:ext cx="399931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0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STEP 1</a:t>
            </a:r>
            <a:endParaRPr lang="en-US" sz="1050" dirty="0"/>
          </a:p>
        </p:txBody>
      </p:sp>
      <p:sp>
        <p:nvSpPr>
          <p:cNvPr id="6" name="Text 2"/>
          <p:cNvSpPr/>
          <p:nvPr/>
        </p:nvSpPr>
        <p:spPr>
          <a:xfrm>
            <a:off x="6082189" y="1755815"/>
            <a:ext cx="7952423" cy="10639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Audit Your Recruitment Workflow to Identify Bottlenecks</a:t>
            </a:r>
            <a:endParaRPr lang="en-US" sz="3350" dirty="0"/>
          </a:p>
        </p:txBody>
      </p:sp>
      <p:sp>
        <p:nvSpPr>
          <p:cNvPr id="7" name="Text 3"/>
          <p:cNvSpPr/>
          <p:nvPr/>
        </p:nvSpPr>
        <p:spPr>
          <a:xfrm>
            <a:off x="6082189" y="3011329"/>
            <a:ext cx="17014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6082189" y="3277672"/>
            <a:ext cx="3912275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9" name="Text 5"/>
          <p:cNvSpPr/>
          <p:nvPr/>
        </p:nvSpPr>
        <p:spPr>
          <a:xfrm>
            <a:off x="6082189" y="3408402"/>
            <a:ext cx="2127885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Map the Timeline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6082189" y="3750826"/>
            <a:ext cx="3912275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Chart your sourcing-to-offer journey to pinpoint delays in screening, interviewing, and decision-making stages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10122218" y="3011329"/>
            <a:ext cx="17014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10122218" y="3277672"/>
            <a:ext cx="3912394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3" name="Text 9"/>
          <p:cNvSpPr/>
          <p:nvPr/>
        </p:nvSpPr>
        <p:spPr>
          <a:xfrm>
            <a:off x="10122218" y="3408402"/>
            <a:ext cx="2441853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Measure Key Metrics</a:t>
            </a:r>
            <a:endParaRPr lang="en-US" sz="1650" dirty="0"/>
          </a:p>
        </p:txBody>
      </p:sp>
      <p:sp>
        <p:nvSpPr>
          <p:cNvPr id="14" name="Text 10"/>
          <p:cNvSpPr/>
          <p:nvPr/>
        </p:nvSpPr>
        <p:spPr>
          <a:xfrm>
            <a:off x="10122218" y="3750826"/>
            <a:ext cx="3912394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Track time-to-hire, stage conversion rates, and offer acceptance rate with data-driven precision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6082189" y="4721304"/>
            <a:ext cx="170140" cy="2127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300" dirty="0"/>
          </a:p>
        </p:txBody>
      </p:sp>
      <p:sp>
        <p:nvSpPr>
          <p:cNvPr id="16" name="Shape 12"/>
          <p:cNvSpPr/>
          <p:nvPr/>
        </p:nvSpPr>
        <p:spPr>
          <a:xfrm>
            <a:off x="6082189" y="4987647"/>
            <a:ext cx="7952423" cy="2286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7" name="Text 13"/>
          <p:cNvSpPr/>
          <p:nvPr/>
        </p:nvSpPr>
        <p:spPr>
          <a:xfrm>
            <a:off x="6082189" y="5118378"/>
            <a:ext cx="2659380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Identify Improvements</a:t>
            </a:r>
            <a:endParaRPr lang="en-US" sz="1650" dirty="0"/>
          </a:p>
        </p:txBody>
      </p:sp>
      <p:sp>
        <p:nvSpPr>
          <p:cNvPr id="18" name="Text 14"/>
          <p:cNvSpPr/>
          <p:nvPr/>
        </p:nvSpPr>
        <p:spPr>
          <a:xfrm>
            <a:off x="6082189" y="5460802"/>
            <a:ext cx="7952423" cy="238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 insights to eliminate waste and accelerate decision-making across your hiring funnel</a:t>
            </a:r>
            <a:endParaRPr lang="en-US" sz="1300" dirty="0"/>
          </a:p>
        </p:txBody>
      </p:sp>
      <p:sp>
        <p:nvSpPr>
          <p:cNvPr id="19" name="Shape 15"/>
          <p:cNvSpPr/>
          <p:nvPr/>
        </p:nvSpPr>
        <p:spPr>
          <a:xfrm>
            <a:off x="6082189" y="5970508"/>
            <a:ext cx="7952423" cy="846892"/>
          </a:xfrm>
          <a:prstGeom prst="roundRect">
            <a:avLst>
              <a:gd name="adj" fmla="val 8443"/>
            </a:avLst>
          </a:prstGeom>
          <a:solidFill>
            <a:srgbClr val="CCE5DA"/>
          </a:solidFill>
          <a:ln/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329" y="6194227"/>
            <a:ext cx="212765" cy="17014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6635234" y="6140768"/>
            <a:ext cx="7229237" cy="476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Case Study:</a:t>
            </a:r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IT firm reduced manual screening by 80% using AI frameworks (Springer, 2024). Result: faster decisions, fewer lost candidates, improved hiring quality.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8615"/>
            <a:ext cx="1122283" cy="426244"/>
          </a:xfrm>
          <a:prstGeom prst="roundRect">
            <a:avLst>
              <a:gd name="adj" fmla="val 17880"/>
            </a:avLst>
          </a:prstGeom>
          <a:solidFill>
            <a:srgbClr val="DDEEE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29878" y="142101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366599"/>
            <a:ext cx="57792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STEP 2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1987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Build Proactive, AI-Powered Sourcing Engines</a:t>
            </a:r>
            <a:endParaRPr lang="en-US" sz="44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577590"/>
            <a:ext cx="2411968" cy="1490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93790" y="5351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AI-Driven Search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93790" y="58421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Tools like PeopleGPT search 800M+ profiles to find passive candidates beyond job boards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577590"/>
            <a:ext cx="2411968" cy="149066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35893" y="5351740"/>
            <a:ext cx="35778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Expanded Talent Pools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235893" y="5842159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62% of top hires come from proactive sourcing, not inbound applications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577590"/>
            <a:ext cx="2411968" cy="149066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77995" y="53517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Competitive Edge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677995" y="58421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Beat competitors to high-potential candidates and cut time-to-hire by 40% (TalentLab, 2025)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478399" y="1096685"/>
            <a:ext cx="835462" cy="290513"/>
          </a:xfrm>
          <a:prstGeom prst="roundRect">
            <a:avLst>
              <a:gd name="adj" fmla="val 19567"/>
            </a:avLst>
          </a:prstGeom>
          <a:solidFill>
            <a:srgbClr val="DDEEE6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79840" y="1174313"/>
            <a:ext cx="135255" cy="1352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82723" y="1147405"/>
            <a:ext cx="429697" cy="1890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0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STEP 3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478399" y="1437561"/>
            <a:ext cx="11175444" cy="528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Automate Screening and Standardise Interviews</a:t>
            </a:r>
            <a:endParaRPr lang="en-US" sz="33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699" y="2714744"/>
            <a:ext cx="3790712" cy="3272909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9195" y="3508436"/>
            <a:ext cx="472964" cy="4729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09435" y="5102029"/>
            <a:ext cx="1381054" cy="532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Interview Kits</a:t>
            </a:r>
            <a:endParaRPr lang="en-US" sz="16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9326" y="3509323"/>
            <a:ext cx="472964" cy="47296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3640551" y="5235050"/>
            <a:ext cx="1381054" cy="2660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 Scoring</a:t>
            </a:r>
            <a:endParaRPr lang="en-US" sz="1650" dirty="0"/>
          </a:p>
        </p:txBody>
      </p:sp>
      <p:sp>
        <p:nvSpPr>
          <p:cNvPr id="11" name="Text 5"/>
          <p:cNvSpPr/>
          <p:nvPr/>
        </p:nvSpPr>
        <p:spPr>
          <a:xfrm>
            <a:off x="1478399" y="6129576"/>
            <a:ext cx="7443311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Automation transforms recruitment by eliminating repetitive manual tasks and enabling recruiters to focus on relationship-building.</a:t>
            </a:r>
            <a:endParaRPr lang="en-US" sz="1300" dirty="0"/>
          </a:p>
        </p:txBody>
      </p:sp>
      <p:sp>
        <p:nvSpPr>
          <p:cNvPr id="12" name="Text 6"/>
          <p:cNvSpPr/>
          <p:nvPr/>
        </p:nvSpPr>
        <p:spPr>
          <a:xfrm>
            <a:off x="9342001" y="2281476"/>
            <a:ext cx="2537698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The Impact</a:t>
            </a:r>
            <a:endParaRPr lang="en-US" sz="1950" dirty="0"/>
          </a:p>
        </p:txBody>
      </p:sp>
      <p:sp>
        <p:nvSpPr>
          <p:cNvPr id="13" name="Shape 7"/>
          <p:cNvSpPr/>
          <p:nvPr/>
        </p:nvSpPr>
        <p:spPr>
          <a:xfrm>
            <a:off x="9342001" y="2740462"/>
            <a:ext cx="3817382" cy="1216223"/>
          </a:xfrm>
          <a:prstGeom prst="roundRect">
            <a:avLst>
              <a:gd name="adj" fmla="val 584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9518690" y="2917150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Reduced Bias</a:t>
            </a:r>
            <a:endParaRPr lang="en-US" sz="1650" dirty="0"/>
          </a:p>
        </p:txBody>
      </p:sp>
      <p:sp>
        <p:nvSpPr>
          <p:cNvPr id="15" name="Text 9"/>
          <p:cNvSpPr/>
          <p:nvPr/>
        </p:nvSpPr>
        <p:spPr>
          <a:xfrm>
            <a:off x="9518690" y="3307556"/>
            <a:ext cx="3464004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Standardised processes ensure fair evaluation of all candidates</a:t>
            </a:r>
            <a:endParaRPr lang="en-US" sz="1300" dirty="0"/>
          </a:p>
        </p:txBody>
      </p:sp>
      <p:sp>
        <p:nvSpPr>
          <p:cNvPr id="16" name="Shape 10"/>
          <p:cNvSpPr/>
          <p:nvPr/>
        </p:nvSpPr>
        <p:spPr>
          <a:xfrm>
            <a:off x="9342001" y="4082772"/>
            <a:ext cx="3817382" cy="1216223"/>
          </a:xfrm>
          <a:prstGeom prst="roundRect">
            <a:avLst>
              <a:gd name="adj" fmla="val 584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9518690" y="4259461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Higher Quality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9518690" y="4649867"/>
            <a:ext cx="3464004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Data-driven scoring identifies best-fit talent consistently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9342001" y="5425083"/>
            <a:ext cx="3817382" cy="1216223"/>
          </a:xfrm>
          <a:prstGeom prst="roundRect">
            <a:avLst>
              <a:gd name="adj" fmla="val 5842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20" name="Text 14"/>
          <p:cNvSpPr/>
          <p:nvPr/>
        </p:nvSpPr>
        <p:spPr>
          <a:xfrm>
            <a:off x="9518690" y="5601772"/>
            <a:ext cx="2114669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Faster Funnel</a:t>
            </a:r>
            <a:endParaRPr lang="en-US" sz="1650" dirty="0"/>
          </a:p>
        </p:txBody>
      </p:sp>
      <p:sp>
        <p:nvSpPr>
          <p:cNvPr id="21" name="Text 15"/>
          <p:cNvSpPr/>
          <p:nvPr/>
        </p:nvSpPr>
        <p:spPr>
          <a:xfrm>
            <a:off x="9518690" y="5992178"/>
            <a:ext cx="3464004" cy="472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Candidates progress quickly through streamlined stages</a:t>
            </a:r>
            <a:endParaRPr lang="en-US" sz="1300" dirty="0"/>
          </a:p>
        </p:txBody>
      </p:sp>
      <p:sp>
        <p:nvSpPr>
          <p:cNvPr id="22" name="Text 16"/>
          <p:cNvSpPr/>
          <p:nvPr/>
        </p:nvSpPr>
        <p:spPr>
          <a:xfrm>
            <a:off x="9342001" y="6783229"/>
            <a:ext cx="3817382" cy="236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300" i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Source: Metaview, 2025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9885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70121" y="3555563"/>
            <a:ext cx="909876" cy="323374"/>
          </a:xfrm>
          <a:prstGeom prst="roundRect">
            <a:avLst>
              <a:gd name="adj" fmla="val 19110"/>
            </a:avLst>
          </a:prstGeom>
          <a:solidFill>
            <a:srgbClr val="DDEEE6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373" y="3643670"/>
            <a:ext cx="147042" cy="1470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00877" y="3610689"/>
            <a:ext cx="468868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STEP 4</a:t>
            </a:r>
            <a:endParaRPr lang="en-US" sz="1150" dirty="0"/>
          </a:p>
        </p:txBody>
      </p:sp>
      <p:sp>
        <p:nvSpPr>
          <p:cNvPr id="6" name="Text 2"/>
          <p:cNvSpPr/>
          <p:nvPr/>
        </p:nvSpPr>
        <p:spPr>
          <a:xfrm>
            <a:off x="970121" y="3941445"/>
            <a:ext cx="11379041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Leverage Data and Continuous Improvement</a:t>
            </a:r>
            <a:endParaRPr lang="en-US" sz="3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9058" y="4745295"/>
            <a:ext cx="275868" cy="27586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67696" y="4739759"/>
            <a:ext cx="3121581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Track Metrics Religiously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567696" y="5116473"/>
            <a:ext cx="3508177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Monitor time-to-fill, candidate response times, and stage drop-offs to identify improvement opportunities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31143" y="4745295"/>
            <a:ext cx="275868" cy="27586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859780" y="4739759"/>
            <a:ext cx="3081338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Refine Based on Insights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5859780" y="5116473"/>
            <a:ext cx="3508177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Use data to optimise job descriptions, sourcing channels, and interview processes continuously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23227" y="4745295"/>
            <a:ext cx="275868" cy="27586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151864" y="4739759"/>
            <a:ext cx="3508177" cy="5745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Connect to Business Impact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0151864" y="5403771"/>
            <a:ext cx="3508177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Organisations with engaged employees from good hiring practices are 23% more profitable (Gallup, 2024)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1245989" y="6538674"/>
            <a:ext cx="12414171" cy="2664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Example: Salary.com's AI tools help forecast hiring needs and optimise pay competitiveness, turning recruitment into strategic workforce planning.</a:t>
            </a:r>
            <a:endParaRPr lang="en-US" sz="1400" dirty="0"/>
          </a:p>
        </p:txBody>
      </p:sp>
      <p:sp>
        <p:nvSpPr>
          <p:cNvPr id="17" name="Shape 10"/>
          <p:cNvSpPr/>
          <p:nvPr/>
        </p:nvSpPr>
        <p:spPr>
          <a:xfrm>
            <a:off x="970121" y="6370915"/>
            <a:ext cx="22860" cy="601980"/>
          </a:xfrm>
          <a:prstGeom prst="rect">
            <a:avLst/>
          </a:prstGeom>
          <a:solidFill>
            <a:srgbClr val="224435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63836"/>
            <a:ext cx="2018705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224435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239441"/>
            <a:ext cx="173128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24435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TECHNOLOGY STACK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96045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Tools and Technologies Powering Recruitment Optimisation</a:t>
            </a:r>
            <a:endParaRPr lang="en-US" sz="44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3453765"/>
            <a:ext cx="680442" cy="68044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57720" y="3453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AI-Powered ATS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757720" y="3944183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Applicant Tracking Systems with AI assistance for job posting and messaging—used by 73% of firms to streamline workflows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3453765"/>
            <a:ext cx="680442" cy="6804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8420814" y="3453765"/>
            <a:ext cx="36566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Scheduling Automation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8420814" y="3944183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Eliminate interview coordination ping-pong and accelerate the candidate journey with intelligent scheduling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5486519"/>
            <a:ext cx="680442" cy="68044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757720" y="5486519"/>
            <a:ext cx="35631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Integrated Onboarding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757720" y="5976938"/>
            <a:ext cx="541567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Background checks and e-signatures streamline offer processes and reduce time from acceptance to start date</a:t>
            </a:r>
            <a:endParaRPr lang="en-US" sz="1750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486519"/>
            <a:ext cx="680442" cy="680442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8420814" y="5486519"/>
            <a:ext cx="32131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Emerging Innovation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8420814" y="5976938"/>
            <a:ext cx="541579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Chatbots for candidate engagement and predictive analytics for workforce planning transform talent strategy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084" y="815935"/>
            <a:ext cx="13280231" cy="12053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Real-World Impact: From Chaos to Competitive Advantage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2757607" y="3603069"/>
            <a:ext cx="2372439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40%</a:t>
            </a:r>
            <a:endParaRPr lang="en-US" sz="3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97217" y="2397562"/>
            <a:ext cx="2893338" cy="289333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38318" y="5503069"/>
            <a:ext cx="241113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Time Reduction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75084" y="5902762"/>
            <a:ext cx="653760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Companies adopting AI and automation cut time-to-hire dramatically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500235" y="3603069"/>
            <a:ext cx="2372439" cy="482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750"/>
              </a:lnSpc>
              <a:buNone/>
            </a:pPr>
            <a:r>
              <a:rPr lang="en-US" sz="37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5%</a:t>
            </a:r>
            <a:endParaRPr lang="en-US" sz="3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845" y="2397562"/>
            <a:ext cx="2893338" cy="289333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405342" y="5503069"/>
            <a:ext cx="2562225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World-Class Status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7417713" y="5902762"/>
            <a:ext cx="6537603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Only 5% achieve elite talent acquisition—huge opportunity to lead</a:t>
            </a:r>
            <a:endParaRPr lang="en-US" sz="1500" dirty="0"/>
          </a:p>
        </p:txBody>
      </p:sp>
      <p:sp>
        <p:nvSpPr>
          <p:cNvPr id="11" name="Text 7"/>
          <p:cNvSpPr/>
          <p:nvPr/>
        </p:nvSpPr>
        <p:spPr>
          <a:xfrm>
            <a:off x="675084" y="6372701"/>
            <a:ext cx="13280231" cy="5710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Improved candidate experience boosts employer brand and reduces costly turnover. Proactive recruitment pipelines ensure readiness for future talent needs, not just reactive hiring.</a:t>
            </a:r>
            <a:endParaRPr lang="en-US" sz="1500" dirty="0"/>
          </a:p>
        </p:txBody>
      </p:sp>
      <p:sp>
        <p:nvSpPr>
          <p:cNvPr id="12" name="Text 8"/>
          <p:cNvSpPr/>
          <p:nvPr/>
        </p:nvSpPr>
        <p:spPr>
          <a:xfrm>
            <a:off x="675084" y="7128153"/>
            <a:ext cx="13280231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Result:</a:t>
            </a:r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Thousands of hours saved annually, stronger talent pipeline, and sustainable competitive advantage.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2026-02-16T15:08:26Z</dcterms:created>
  <dcterms:modified xsi:type="dcterms:W3CDTF">2026-02-16T15:08:26Z</dcterms:modified>
</cp:coreProperties>
</file>